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922" r:id="rId5"/>
  </p:sldMasterIdLst>
  <p:notesMasterIdLst>
    <p:notesMasterId r:id="rId20"/>
  </p:notesMasterIdLst>
  <p:sldIdLst>
    <p:sldId id="258" r:id="rId6"/>
    <p:sldId id="282" r:id="rId7"/>
    <p:sldId id="295" r:id="rId8"/>
    <p:sldId id="287" r:id="rId9"/>
    <p:sldId id="286" r:id="rId10"/>
    <p:sldId id="284" r:id="rId11"/>
    <p:sldId id="288" r:id="rId12"/>
    <p:sldId id="278" r:id="rId13"/>
    <p:sldId id="283" r:id="rId14"/>
    <p:sldId id="289" r:id="rId15"/>
    <p:sldId id="294" r:id="rId16"/>
    <p:sldId id="290" r:id="rId17"/>
    <p:sldId id="293" r:id="rId18"/>
    <p:sldId id="29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tkowski, Lesley" initials="BL" lastIdx="2" clrIdx="0">
    <p:extLst>
      <p:ext uri="{19B8F6BF-5375-455C-9EA6-DF929625EA0E}">
        <p15:presenceInfo xmlns:p15="http://schemas.microsoft.com/office/powerpoint/2012/main" userId="S-1-5-21-1786704334-1080620903-3496478664-420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0"/>
  </p:normalViewPr>
  <p:slideViewPr>
    <p:cSldViewPr snapToGrid="0">
      <p:cViewPr varScale="1">
        <p:scale>
          <a:sx n="162" d="100"/>
          <a:sy n="162" d="100"/>
        </p:scale>
        <p:origin x="77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4B30F-C464-4F53-8C5D-A3516FEA8EA6}" type="datetimeFigureOut">
              <a:rPr lang="en-US" smtClean="0"/>
              <a:t>1/18/2021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E0EFE-A1A7-4C89-AF83-B895DBFC9255}" type="slidenum">
              <a:rPr lang="en-US" smtClean="0"/>
              <a:t>‹#›</a:t>
            </a:fld>
            <a:endParaRPr lang="en-US"/>
          </a:p>
        </p:txBody>
      </p:sp>
    </p:spTree>
    <p:extLst>
      <p:ext uri="{BB962C8B-B14F-4D97-AF65-F5344CB8AC3E}">
        <p14:creationId xmlns:p14="http://schemas.microsoft.com/office/powerpoint/2010/main" val="7694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1</a:t>
            </a:fld>
            <a:endParaRPr lang="en-US"/>
          </a:p>
        </p:txBody>
      </p:sp>
    </p:spTree>
    <p:extLst>
      <p:ext uri="{BB962C8B-B14F-4D97-AF65-F5344CB8AC3E}">
        <p14:creationId xmlns:p14="http://schemas.microsoft.com/office/powerpoint/2010/main" val="84781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10</a:t>
            </a:fld>
            <a:endParaRPr lang="en-US"/>
          </a:p>
        </p:txBody>
      </p:sp>
    </p:spTree>
    <p:extLst>
      <p:ext uri="{BB962C8B-B14F-4D97-AF65-F5344CB8AC3E}">
        <p14:creationId xmlns:p14="http://schemas.microsoft.com/office/powerpoint/2010/main" val="2316911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11</a:t>
            </a:fld>
            <a:endParaRPr lang="en-US"/>
          </a:p>
        </p:txBody>
      </p:sp>
    </p:spTree>
    <p:extLst>
      <p:ext uri="{BB962C8B-B14F-4D97-AF65-F5344CB8AC3E}">
        <p14:creationId xmlns:p14="http://schemas.microsoft.com/office/powerpoint/2010/main" val="4238652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12</a:t>
            </a:fld>
            <a:endParaRPr lang="en-US"/>
          </a:p>
        </p:txBody>
      </p:sp>
    </p:spTree>
    <p:extLst>
      <p:ext uri="{BB962C8B-B14F-4D97-AF65-F5344CB8AC3E}">
        <p14:creationId xmlns:p14="http://schemas.microsoft.com/office/powerpoint/2010/main" val="859901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13</a:t>
            </a:fld>
            <a:endParaRPr lang="en-US"/>
          </a:p>
        </p:txBody>
      </p:sp>
    </p:spTree>
    <p:extLst>
      <p:ext uri="{BB962C8B-B14F-4D97-AF65-F5344CB8AC3E}">
        <p14:creationId xmlns:p14="http://schemas.microsoft.com/office/powerpoint/2010/main" val="1623412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14</a:t>
            </a:fld>
            <a:endParaRPr lang="en-US"/>
          </a:p>
        </p:txBody>
      </p:sp>
    </p:spTree>
    <p:extLst>
      <p:ext uri="{BB962C8B-B14F-4D97-AF65-F5344CB8AC3E}">
        <p14:creationId xmlns:p14="http://schemas.microsoft.com/office/powerpoint/2010/main" val="57708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2</a:t>
            </a:fld>
            <a:endParaRPr lang="en-US"/>
          </a:p>
        </p:txBody>
      </p:sp>
    </p:spTree>
    <p:extLst>
      <p:ext uri="{BB962C8B-B14F-4D97-AF65-F5344CB8AC3E}">
        <p14:creationId xmlns:p14="http://schemas.microsoft.com/office/powerpoint/2010/main" val="1022790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3</a:t>
            </a:fld>
            <a:endParaRPr lang="en-US"/>
          </a:p>
        </p:txBody>
      </p:sp>
    </p:spTree>
    <p:extLst>
      <p:ext uri="{BB962C8B-B14F-4D97-AF65-F5344CB8AC3E}">
        <p14:creationId xmlns:p14="http://schemas.microsoft.com/office/powerpoint/2010/main" val="2734403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4</a:t>
            </a:fld>
            <a:endParaRPr lang="en-US"/>
          </a:p>
        </p:txBody>
      </p:sp>
    </p:spTree>
    <p:extLst>
      <p:ext uri="{BB962C8B-B14F-4D97-AF65-F5344CB8AC3E}">
        <p14:creationId xmlns:p14="http://schemas.microsoft.com/office/powerpoint/2010/main" val="157424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5</a:t>
            </a:fld>
            <a:endParaRPr lang="en-US"/>
          </a:p>
        </p:txBody>
      </p:sp>
    </p:spTree>
    <p:extLst>
      <p:ext uri="{BB962C8B-B14F-4D97-AF65-F5344CB8AC3E}">
        <p14:creationId xmlns:p14="http://schemas.microsoft.com/office/powerpoint/2010/main" val="3653201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6</a:t>
            </a:fld>
            <a:endParaRPr lang="en-US"/>
          </a:p>
        </p:txBody>
      </p:sp>
    </p:spTree>
    <p:extLst>
      <p:ext uri="{BB962C8B-B14F-4D97-AF65-F5344CB8AC3E}">
        <p14:creationId xmlns:p14="http://schemas.microsoft.com/office/powerpoint/2010/main" val="2614867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7</a:t>
            </a:fld>
            <a:endParaRPr lang="en-US"/>
          </a:p>
        </p:txBody>
      </p:sp>
    </p:spTree>
    <p:extLst>
      <p:ext uri="{BB962C8B-B14F-4D97-AF65-F5344CB8AC3E}">
        <p14:creationId xmlns:p14="http://schemas.microsoft.com/office/powerpoint/2010/main" val="4005669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8</a:t>
            </a:fld>
            <a:endParaRPr lang="en-US"/>
          </a:p>
        </p:txBody>
      </p:sp>
    </p:spTree>
    <p:extLst>
      <p:ext uri="{BB962C8B-B14F-4D97-AF65-F5344CB8AC3E}">
        <p14:creationId xmlns:p14="http://schemas.microsoft.com/office/powerpoint/2010/main" val="2140287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FE0EFE-A1A7-4C89-AF83-B895DBFC9255}" type="slidenum">
              <a:rPr lang="en-US" smtClean="0"/>
              <a:t>9</a:t>
            </a:fld>
            <a:endParaRPr lang="en-US"/>
          </a:p>
        </p:txBody>
      </p:sp>
    </p:spTree>
    <p:extLst>
      <p:ext uri="{BB962C8B-B14F-4D97-AF65-F5344CB8AC3E}">
        <p14:creationId xmlns:p14="http://schemas.microsoft.com/office/powerpoint/2010/main" val="206761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350">
                <a:solidFill>
                  <a:schemeClr val="tx1">
                    <a:lumMod val="75000"/>
                    <a:lumOff val="25000"/>
                  </a:schemeClr>
                </a:solidFill>
              </a:defRPr>
            </a:lvl1pPr>
            <a:lvl2pPr marL="257175" indent="0" algn="ctr">
              <a:buNone/>
              <a:defRPr sz="1575"/>
            </a:lvl2pPr>
            <a:lvl3pPr marL="514350" indent="0" algn="ctr">
              <a:buNone/>
              <a:defRPr sz="1350"/>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028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381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0365"/>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236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91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069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03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5329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581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994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688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07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258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2880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63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756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3375" b="0"/>
            </a:lvl1pPr>
          </a:lstStyle>
          <a:p>
            <a:r>
              <a:rPr lang="en-US"/>
              <a:t>Click to edit Master title style</a:t>
            </a:r>
            <a:endParaRPr lang="en-US" dirty="0"/>
          </a:p>
        </p:txBody>
      </p:sp>
      <p:sp>
        <p:nvSpPr>
          <p:cNvPr id="3" name="Text Placeholder 2"/>
          <p:cNvSpPr>
            <a:spLocks noGrp="1"/>
          </p:cNvSpPr>
          <p:nvPr>
            <p:ph type="body" idx="1"/>
          </p:nvPr>
        </p:nvSpPr>
        <p:spPr>
          <a:xfrm>
            <a:off x="623888" y="4552636"/>
            <a:ext cx="7886700" cy="1500187"/>
          </a:xfrm>
        </p:spPr>
        <p:txBody>
          <a:bodyPr anchor="t">
            <a:normAutofit/>
          </a:bodyPr>
          <a:lstStyle>
            <a:lvl1pPr marL="0" indent="0">
              <a:buNone/>
              <a:defRPr sz="1350">
                <a:solidFill>
                  <a:schemeClr val="tx1">
                    <a:lumMod val="75000"/>
                    <a:lumOff val="2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584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3"/>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3"/>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684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2"/>
            <a:ext cx="3867150" cy="825699"/>
          </a:xfrm>
        </p:spPr>
        <p:txBody>
          <a:bodyPr anchor="b">
            <a:normAutofit/>
          </a:bodyPr>
          <a:lstStyle>
            <a:lvl1pPr marL="0" indent="0">
              <a:spcBef>
                <a:spcPts val="0"/>
              </a:spcBef>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33845" y="2507553"/>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851"/>
            <a:ext cx="3886201" cy="825698"/>
          </a:xfrm>
        </p:spPr>
        <p:txBody>
          <a:bodyPr anchor="b"/>
          <a:lstStyle>
            <a:lvl1pPr marL="0" indent="0">
              <a:spcBef>
                <a:spcPts val="0"/>
              </a:spcBef>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2507553"/>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101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957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934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3"/>
            <a:ext cx="2948940" cy="1600197"/>
          </a:xfrm>
        </p:spPr>
        <p:txBody>
          <a:bodyPr anchor="b">
            <a:normAutofit/>
          </a:bodyPr>
          <a:lstStyle>
            <a:lvl1pPr>
              <a:defRPr sz="18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502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18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Click icon to add picture</a:t>
            </a:r>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92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0"/>
                <a:lumOff val="100000"/>
              </a:schemeClr>
            </a:gs>
            <a:gs pos="35000">
              <a:schemeClr val="accent6">
                <a:lumMod val="0"/>
                <a:lumOff val="100000"/>
              </a:schemeClr>
            </a:gs>
            <a:gs pos="100000">
              <a:schemeClr val="tx2">
                <a:lumMod val="20000"/>
                <a:lumOff val="8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3"/>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19">
                <a:solidFill>
                  <a:schemeClr val="tx1">
                    <a:lumMod val="65000"/>
                    <a:lumOff val="35000"/>
                  </a:schemeClr>
                </a:solidFill>
              </a:defRPr>
            </a:lvl1p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19">
                <a:solidFill>
                  <a:schemeClr val="tx1">
                    <a:lumMod val="65000"/>
                    <a:lumOff val="35000"/>
                  </a:schemeClr>
                </a:solidFill>
              </a:defRPr>
            </a:lvl1pPr>
          </a:lstStyle>
          <a:p>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3"/>
            <a:ext cx="2057400" cy="365125"/>
          </a:xfrm>
          <a:prstGeom prst="rect">
            <a:avLst/>
          </a:prstGeom>
        </p:spPr>
        <p:txBody>
          <a:bodyPr vert="horz" lIns="91440" tIns="45720" rIns="91440" bIns="45720" rtlCol="0" anchor="ctr"/>
          <a:lstStyle>
            <a:lvl1pPr algn="r">
              <a:defRPr sz="619">
                <a:solidFill>
                  <a:schemeClr val="tx1">
                    <a:tint val="75000"/>
                  </a:schemeClr>
                </a:solidFill>
              </a:defRPr>
            </a:lvl1p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77750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Wingdings 2" pitchFamily="18" charset="2"/>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Wingdings 2" pitchFamily="18" charset="2"/>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Wingdings 2" pitchFamily="18" charset="2"/>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Wingdings 2" pitchFamily="18" charset="2"/>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Wingdings 2" pitchFamily="18" charset="2"/>
        <a:buChar char=""/>
        <a:defRPr sz="1013" kern="1200">
          <a:solidFill>
            <a:schemeClr val="tx1"/>
          </a:solidFill>
          <a:latin typeface="+mn-lt"/>
          <a:ea typeface="+mn-ea"/>
          <a:cs typeface="+mn-cs"/>
        </a:defRPr>
      </a:lvl5pPr>
      <a:lvl6pPr marL="1414463"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6pPr>
      <a:lvl7pPr marL="1671638"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7pPr>
      <a:lvl8pPr marL="1928813"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8pPr>
      <a:lvl9pPr marL="2185988"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F73EE7CC-65FA-4E25-9D2A-8BE613E06847}" type="datetimeFigureOut">
              <a:rPr lang="en-US" smtClean="0">
                <a:solidFill>
                  <a:prstClr val="black">
                    <a:lumMod val="65000"/>
                    <a:lumOff val="35000"/>
                  </a:prstClr>
                </a:solidFill>
              </a:rPr>
              <a:pPr/>
              <a:t>1/18/2021</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216D6D1-A8FF-4FA5-82E2-F7B85828AB90}" type="slidenum">
              <a:rPr lang="en-US" smtClean="0">
                <a:solidFill>
                  <a:prstClr val="black">
                    <a:tint val="75000"/>
                  </a:prstClr>
                </a:solidFill>
              </a:rPr>
              <a:pPr/>
              <a:t>‹#›</a:t>
            </a:fld>
            <a:endParaRPr lang="en-US" dirty="0">
              <a:solidFill>
                <a:prstClr val="black">
                  <a:tint val="75000"/>
                </a:prstClr>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348109"/>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jpg"/><Relationship Id="rId1" Type="http://schemas.openxmlformats.org/officeDocument/2006/relationships/slideLayout" Target="../slideLayouts/slideLayout18.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532660" y="1203441"/>
            <a:ext cx="8078680" cy="3977734"/>
          </a:xfrm>
        </p:spPr>
        <p:txBody>
          <a:bodyPr>
            <a:normAutofit fontScale="90000"/>
          </a:bodyPr>
          <a:lstStyle/>
          <a:p>
            <a:pPr algn="ctr"/>
            <a:r>
              <a:rPr lang="en-US" sz="4000" b="1" dirty="0">
                <a:solidFill>
                  <a:srgbClr val="002060"/>
                </a:solidFill>
                <a:latin typeface="Calibri" panose="020F0502020204030204" pitchFamily="34" charset="0"/>
                <a:cs typeface="Times New Roman" panose="02020603050405020304" pitchFamily="18" charset="0"/>
              </a:rPr>
              <a:t>River Falls Hydroelectric Project </a:t>
            </a:r>
            <a:br>
              <a:rPr lang="en-US" sz="4000" b="1" dirty="0">
                <a:solidFill>
                  <a:srgbClr val="002060"/>
                </a:solidFill>
                <a:latin typeface="Calibri" panose="020F0502020204030204" pitchFamily="34" charset="0"/>
                <a:cs typeface="Times New Roman" panose="02020603050405020304" pitchFamily="18" charset="0"/>
              </a:rPr>
            </a:br>
            <a:r>
              <a:rPr lang="en-US" sz="4000" b="1" dirty="0">
                <a:solidFill>
                  <a:srgbClr val="002060"/>
                </a:solidFill>
                <a:latin typeface="Calibri" panose="020F0502020204030204" pitchFamily="34" charset="0"/>
                <a:cs typeface="Times New Roman" panose="02020603050405020304" pitchFamily="18" charset="0"/>
              </a:rPr>
              <a:t>(FERC P-10489)</a:t>
            </a:r>
            <a:br>
              <a:rPr lang="en-US" sz="4000" b="1" dirty="0">
                <a:solidFill>
                  <a:srgbClr val="002060"/>
                </a:solidFill>
                <a:latin typeface="Calibri" panose="020F0502020204030204" pitchFamily="34" charset="0"/>
                <a:cs typeface="Times New Roman" panose="02020603050405020304" pitchFamily="18" charset="0"/>
              </a:rPr>
            </a:br>
            <a:br>
              <a:rPr lang="en-US" sz="4000" b="1" dirty="0">
                <a:solidFill>
                  <a:srgbClr val="002060"/>
                </a:solidFill>
                <a:latin typeface="Calibri" panose="020F0502020204030204" pitchFamily="34" charset="0"/>
                <a:cs typeface="Times New Roman" panose="02020603050405020304" pitchFamily="18" charset="0"/>
              </a:rPr>
            </a:br>
            <a:r>
              <a:rPr lang="en-US" sz="4000" b="1" dirty="0">
                <a:solidFill>
                  <a:srgbClr val="002060"/>
                </a:solidFill>
                <a:latin typeface="Calibri" panose="020F0502020204030204" pitchFamily="34" charset="0"/>
                <a:cs typeface="Times New Roman" panose="02020603050405020304" pitchFamily="18" charset="0"/>
              </a:rPr>
              <a:t>Powell Falls Dam Safety Inspection</a:t>
            </a:r>
            <a:br>
              <a:rPr lang="en-US" sz="4000" b="1" dirty="0">
                <a:solidFill>
                  <a:srgbClr val="002060"/>
                </a:solidFill>
                <a:latin typeface="Calibri" panose="020F0502020204030204" pitchFamily="34" charset="0"/>
                <a:cs typeface="Times New Roman" panose="02020603050405020304" pitchFamily="18" charset="0"/>
              </a:rPr>
            </a:br>
            <a:r>
              <a:rPr lang="en-US" sz="4000" b="1" dirty="0">
                <a:solidFill>
                  <a:srgbClr val="002060"/>
                </a:solidFill>
                <a:latin typeface="Calibri" panose="020F0502020204030204" pitchFamily="34" charset="0"/>
                <a:cs typeface="Times New Roman" panose="02020603050405020304" pitchFamily="18" charset="0"/>
              </a:rPr>
              <a:t>and Repair or Management Options</a:t>
            </a:r>
            <a:br>
              <a:rPr lang="en-US" sz="3300" dirty="0">
                <a:solidFill>
                  <a:srgbClr val="002060"/>
                </a:solidFill>
                <a:latin typeface="Calibri" panose="020F0502020204030204" pitchFamily="34" charset="0"/>
                <a:cs typeface="Times New Roman" panose="02020603050405020304" pitchFamily="18" charset="0"/>
              </a:rPr>
            </a:br>
            <a:br>
              <a:rPr lang="en-US" sz="3300" dirty="0">
                <a:solidFill>
                  <a:srgbClr val="002060"/>
                </a:solidFill>
                <a:latin typeface="Calibri" panose="020F0502020204030204" pitchFamily="34" charset="0"/>
                <a:cs typeface="Times New Roman" panose="02020603050405020304" pitchFamily="18" charset="0"/>
              </a:rPr>
            </a:br>
            <a:r>
              <a:rPr lang="en-US" sz="2200" dirty="0">
                <a:solidFill>
                  <a:srgbClr val="002060"/>
                </a:solidFill>
                <a:latin typeface="Calibri" panose="020F0502020204030204" pitchFamily="34" charset="0"/>
                <a:cs typeface="Times New Roman" panose="02020603050405020304" pitchFamily="18" charset="0"/>
              </a:rPr>
              <a:t>January 19, 2020</a:t>
            </a:r>
            <a:br>
              <a:rPr lang="en-US" dirty="0">
                <a:solidFill>
                  <a:srgbClr val="002060"/>
                </a:solidFill>
                <a:latin typeface="Calibri" panose="020F0502020204030204" pitchFamily="34" charset="0"/>
                <a:cs typeface="Times New Roman" panose="02020603050405020304" pitchFamily="18" charset="0"/>
              </a:rPr>
            </a:br>
            <a:endParaRPr lang="en-US" dirty="0">
              <a:solidFill>
                <a:srgbClr val="002060"/>
              </a:solidFill>
              <a:latin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1C2495C-C6C7-4992-BBAD-FBFEBB713045}"/>
              </a:ext>
            </a:extLst>
          </p:cNvPr>
          <p:cNvSpPr txBox="1"/>
          <p:nvPr/>
        </p:nvSpPr>
        <p:spPr>
          <a:xfrm>
            <a:off x="752475" y="4143375"/>
            <a:ext cx="8010525" cy="571500"/>
          </a:xfrm>
          <a:prstGeom prst="rect">
            <a:avLst/>
          </a:prstGeom>
          <a:solidFill>
            <a:schemeClr val="bg1"/>
          </a:solidFill>
        </p:spPr>
        <p:txBody>
          <a:bodyPr wrap="square" rtlCol="0">
            <a:spAutoFit/>
          </a:bodyPr>
          <a:lstStyle/>
          <a:p>
            <a:endParaRPr lang="en-US" dirty="0"/>
          </a:p>
        </p:txBody>
      </p:sp>
      <p:pic>
        <p:nvPicPr>
          <p:cNvPr id="6" name="Picture 5" descr="Logo&#10;&#10;Description automatically generated">
            <a:extLst>
              <a:ext uri="{FF2B5EF4-FFF2-40B4-BE49-F238E27FC236}">
                <a16:creationId xmlns:a16="http://schemas.microsoft.com/office/drawing/2014/main" id="{017F1C17-B08F-4406-A968-9CB7E2567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643" y="5336284"/>
            <a:ext cx="1570261" cy="693159"/>
          </a:xfrm>
          <a:prstGeom prst="rect">
            <a:avLst/>
          </a:prstGeom>
        </p:spPr>
      </p:pic>
      <p:pic>
        <p:nvPicPr>
          <p:cNvPr id="8" name="Picture 7">
            <a:extLst>
              <a:ext uri="{FF2B5EF4-FFF2-40B4-BE49-F238E27FC236}">
                <a16:creationId xmlns:a16="http://schemas.microsoft.com/office/drawing/2014/main" id="{634786F3-462B-490B-95AB-8723E56B1A96}"/>
              </a:ext>
            </a:extLst>
          </p:cNvPr>
          <p:cNvPicPr>
            <a:picLocks noChangeAspect="1"/>
          </p:cNvPicPr>
          <p:nvPr/>
        </p:nvPicPr>
        <p:blipFill>
          <a:blip r:embed="rId4"/>
          <a:stretch>
            <a:fillRect/>
          </a:stretch>
        </p:blipFill>
        <p:spPr>
          <a:xfrm>
            <a:off x="1145860" y="4728382"/>
            <a:ext cx="1363660" cy="1337809"/>
          </a:xfrm>
          <a:prstGeom prst="rect">
            <a:avLst/>
          </a:prstGeom>
        </p:spPr>
      </p:pic>
    </p:spTree>
    <p:extLst>
      <p:ext uri="{BB962C8B-B14F-4D97-AF65-F5344CB8AC3E}">
        <p14:creationId xmlns:p14="http://schemas.microsoft.com/office/powerpoint/2010/main" val="426512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08794" y="237006"/>
            <a:ext cx="8126412" cy="1419778"/>
          </a:xfrm>
        </p:spPr>
        <p:txBody>
          <a:bodyPr>
            <a:normAutofit/>
          </a:bodyPr>
          <a:lstStyle/>
          <a:p>
            <a:pPr algn="ctr"/>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Options for Path Forward</a:t>
            </a:r>
          </a:p>
        </p:txBody>
      </p:sp>
      <p:sp>
        <p:nvSpPr>
          <p:cNvPr id="4" name="Rectangle 3">
            <a:extLst>
              <a:ext uri="{FF2B5EF4-FFF2-40B4-BE49-F238E27FC236}">
                <a16:creationId xmlns:a16="http://schemas.microsoft.com/office/drawing/2014/main" id="{8FD60006-0079-4F87-8E5E-7835816AAC5A}"/>
              </a:ext>
            </a:extLst>
          </p:cNvPr>
          <p:cNvSpPr/>
          <p:nvPr/>
        </p:nvSpPr>
        <p:spPr>
          <a:xfrm>
            <a:off x="1017835" y="1945669"/>
            <a:ext cx="7108329" cy="4597028"/>
          </a:xfrm>
          <a:prstGeom prst="rect">
            <a:avLst/>
          </a:prstGeom>
        </p:spPr>
        <p:txBody>
          <a:bodyPr wrap="square">
            <a:spAutoFit/>
          </a:bodyPr>
          <a:lstStyle/>
          <a:p>
            <a:pPr marL="342900" indent="-342900">
              <a:lnSpc>
                <a:spcPct val="107000"/>
              </a:lnSpc>
              <a:buFont typeface="Arial" panose="020B0604020202020204" pitchFamily="34" charset="0"/>
              <a:buChar char="•"/>
            </a:pPr>
            <a:r>
              <a:rPr lang="en-US" sz="2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Option 1: </a:t>
            </a: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Repair the dam, refill Lake Louise in 2021, operate powerhouse until 2023, then initiate dam removal 2024-2026 with restoration by 2027.</a:t>
            </a:r>
          </a:p>
          <a:p>
            <a:pPr marL="342900" indent="-342900">
              <a:lnSpc>
                <a:spcPct val="107000"/>
              </a:lnSpc>
              <a:buFont typeface="Arial" panose="020B0604020202020204" pitchFamily="34" charset="0"/>
              <a:buChar char="•"/>
            </a:pPr>
            <a:r>
              <a:rPr lang="en-US" sz="2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Option 2: </a:t>
            </a: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Keep drawn down with no changes until 2023, then initiate dam removal 2024-2026 with restoration by 2027.</a:t>
            </a:r>
          </a:p>
          <a:p>
            <a:pPr marL="342900" indent="-342900">
              <a:lnSpc>
                <a:spcPct val="107000"/>
              </a:lnSpc>
              <a:buFont typeface="Arial" panose="020B0604020202020204" pitchFamily="34" charset="0"/>
              <a:buChar char="•"/>
            </a:pPr>
            <a:r>
              <a:rPr lang="en-US" sz="2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Option 3: </a:t>
            </a: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Keep drawn down, but fix gate so it opens more (and more easily) and pull turbine, start sediment removal downstream of dam in 2021, surrender FERC license for Powell (2022), and apply under state jurisdiction to remove dam after amending FERC license. Site restoration expected to be complete in 2026.</a:t>
            </a:r>
          </a:p>
          <a:p>
            <a:pPr marL="342900" indent="-342900">
              <a:lnSpc>
                <a:spcPct val="107000"/>
              </a:lnSpc>
              <a:buFont typeface="Arial" panose="020B0604020202020204" pitchFamily="34" charset="0"/>
              <a:buChar char="•"/>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765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08794" y="237006"/>
            <a:ext cx="8126412" cy="1419778"/>
          </a:xfrm>
        </p:spPr>
        <p:txBody>
          <a:bodyPr>
            <a:normAutofit/>
          </a:bodyPr>
          <a:lstStyle/>
          <a:p>
            <a:pPr algn="ctr"/>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Options for Path Forward</a:t>
            </a:r>
          </a:p>
        </p:txBody>
      </p:sp>
      <p:sp>
        <p:nvSpPr>
          <p:cNvPr id="4" name="Rectangle 3">
            <a:extLst>
              <a:ext uri="{FF2B5EF4-FFF2-40B4-BE49-F238E27FC236}">
                <a16:creationId xmlns:a16="http://schemas.microsoft.com/office/drawing/2014/main" id="{8FD60006-0079-4F87-8E5E-7835816AAC5A}"/>
              </a:ext>
            </a:extLst>
          </p:cNvPr>
          <p:cNvSpPr/>
          <p:nvPr/>
        </p:nvSpPr>
        <p:spPr>
          <a:xfrm>
            <a:off x="1017835" y="1945669"/>
            <a:ext cx="7108329" cy="4596579"/>
          </a:xfrm>
          <a:prstGeom prst="rect">
            <a:avLst/>
          </a:prstGeom>
        </p:spPr>
        <p:txBody>
          <a:bodyPr wrap="square">
            <a:spAutoFit/>
          </a:bodyPr>
          <a:lstStyle/>
          <a:p>
            <a:pPr marL="342900" indent="-342900">
              <a:lnSpc>
                <a:spcPct val="107000"/>
              </a:lnSpc>
              <a:buFont typeface="Arial" panose="020B0604020202020204" pitchFamily="34" charset="0"/>
              <a:buChar char="•"/>
            </a:pPr>
            <a:r>
              <a:rPr lang="en-US" sz="24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Option 4: </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Keep drawn down, but pull turbine/</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trashrack</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and add new flow opening in 2021 (under FERC authority). Sediment removal in 2021 and lakebed shaping in January 2022. Complete dam removal 2024-2026 with restoration by 2027.</a:t>
            </a:r>
          </a:p>
          <a:p>
            <a:pPr marL="342900" indent="-342900">
              <a:lnSpc>
                <a:spcPct val="107000"/>
              </a:lnSpc>
              <a:buFont typeface="Arial" panose="020B0604020202020204" pitchFamily="34" charset="0"/>
              <a:buChar char="•"/>
            </a:pPr>
            <a:r>
              <a:rPr lang="en-US" sz="24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Option 5: </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Keep drawn down, and proceed with dam removal as rapidly as permits/approvals will allow. Sediment removal in 2021 and lakebed shaping in January 2022. Armor Lake Louise channel to lock it in place while dam is removed in 2022-2023. Restoration by 2024.</a:t>
            </a:r>
          </a:p>
          <a:p>
            <a:pPr marL="342900" indent="-342900">
              <a:lnSpc>
                <a:spcPct val="107000"/>
              </a:lnSpc>
              <a:buFont typeface="Arial" panose="020B0604020202020204" pitchFamily="34" charset="0"/>
              <a:buChar char="•"/>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577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1508" y="1969267"/>
            <a:ext cx="7108329" cy="3900940"/>
          </a:xfrm>
          <a:prstGeom prst="rect">
            <a:avLst/>
          </a:prstGeom>
        </p:spPr>
        <p:txBody>
          <a:bodyPr wrap="square">
            <a:spAutoFit/>
          </a:bodyPr>
          <a:lstStyle/>
          <a:p>
            <a:pPr marL="457200" indent="-457200">
              <a:lnSpc>
                <a:spcPct val="107000"/>
              </a:lnSpc>
              <a:buFont typeface="Arial" panose="020B0604020202020204" pitchFamily="34" charset="0"/>
              <a:buChar char="•"/>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Conference Call on 11/19/20</a:t>
            </a:r>
          </a:p>
          <a:p>
            <a:pPr marL="457200" indent="-457200">
              <a:lnSpc>
                <a:spcPct val="107000"/>
              </a:lnSpc>
              <a:buFont typeface="Arial" panose="020B0604020202020204" pitchFamily="34" charset="0"/>
              <a:buChar char="•"/>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12/15/20 letter from WDNR recommends keeping the impoundment drawn down until the Powell Falls dam is ultimately removed and suggests these actions:</a:t>
            </a:r>
          </a:p>
          <a:p>
            <a:pPr marL="914400" lvl="1" indent="-457200">
              <a:lnSpc>
                <a:spcPct val="107000"/>
              </a:lnSpc>
              <a:buFont typeface="Arial" panose="020B0604020202020204" pitchFamily="34" charset="0"/>
              <a:buChar char="•"/>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Utilize frozen substrate this winter to conduct grade stabilization of lakebed and Lake Louise channel</a:t>
            </a:r>
          </a:p>
          <a:p>
            <a:pPr marL="914400" lvl="1" indent="-457200">
              <a:lnSpc>
                <a:spcPct val="107000"/>
              </a:lnSpc>
              <a:buFont typeface="Arial" panose="020B0604020202020204" pitchFamily="34" charset="0"/>
              <a:buChar char="•"/>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Create a larger opening in the dam to reduce lake bounce potential</a:t>
            </a:r>
          </a:p>
          <a:p>
            <a:pPr marL="914400" lvl="1" indent="-457200">
              <a:lnSpc>
                <a:spcPct val="107000"/>
              </a:lnSpc>
              <a:buFont typeface="Arial" panose="020B0604020202020204" pitchFamily="34" charset="0"/>
              <a:buChar char="•"/>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Utilize proactive sediment management measures to reduce risk of prolonged periods of high TSS downstream to protect aquatic organisms</a:t>
            </a:r>
          </a:p>
          <a:p>
            <a:pPr marL="914400" lvl="1" indent="-457200">
              <a:lnSpc>
                <a:spcPct val="107000"/>
              </a:lnSpc>
              <a:buFont typeface="Arial" panose="020B0604020202020204" pitchFamily="34" charset="0"/>
              <a:buChar char="•"/>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 minimum, the Department expects for any action that is pursued by the FERC and the City of River Falls, active sediment management, potential risk to the resource, and life, health and property, be prioritized.</a:t>
            </a:r>
          </a:p>
        </p:txBody>
      </p:sp>
      <p:sp>
        <p:nvSpPr>
          <p:cNvPr id="3" name="Title 2"/>
          <p:cNvSpPr>
            <a:spLocks noGrp="1"/>
          </p:cNvSpPr>
          <p:nvPr>
            <p:ph type="title" idx="4294967295"/>
          </p:nvPr>
        </p:nvSpPr>
        <p:spPr>
          <a:xfrm>
            <a:off x="508794" y="237006"/>
            <a:ext cx="8126412" cy="1419778"/>
          </a:xfrm>
        </p:spPr>
        <p:txBody>
          <a:bodyPr>
            <a:normAutofit/>
          </a:bodyPr>
          <a:lstStyle/>
          <a:p>
            <a:pPr algn="ctr"/>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Wisconsin Department of Natural Resources Consultation</a:t>
            </a:r>
          </a:p>
        </p:txBody>
      </p:sp>
    </p:spTree>
    <p:extLst>
      <p:ext uri="{BB962C8B-B14F-4D97-AF65-F5344CB8AC3E}">
        <p14:creationId xmlns:p14="http://schemas.microsoft.com/office/powerpoint/2010/main" val="136507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1508" y="1969267"/>
            <a:ext cx="7108329" cy="3444276"/>
          </a:xfrm>
          <a:prstGeom prst="rect">
            <a:avLst/>
          </a:prstGeom>
        </p:spPr>
        <p:txBody>
          <a:bodyPr wrap="square">
            <a:spAutoFit/>
          </a:bodyPr>
          <a:lstStyle/>
          <a:p>
            <a:pPr marL="457200" indent="-457200">
              <a:lnSpc>
                <a:spcPct val="107000"/>
              </a:lnSpc>
              <a:buFont typeface="Arial" panose="020B0604020202020204" pitchFamily="34" charset="0"/>
              <a:buChar char="•"/>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Conference Call on 11/19/20</a:t>
            </a:r>
          </a:p>
          <a:p>
            <a:pPr marL="457200" indent="-457200">
              <a:lnSpc>
                <a:spcPct val="107000"/>
              </a:lnSpc>
              <a:buFont typeface="Arial" panose="020B0604020202020204" pitchFamily="34" charset="0"/>
              <a:buChar char="•"/>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12/15/20 letter from TU prefers Option 5, but in the mean-time their letter suggests these actions:</a:t>
            </a:r>
          </a:p>
          <a:p>
            <a:pPr marL="914400" lvl="1" indent="-457200">
              <a:lnSpc>
                <a:spcPct val="107000"/>
              </a:lnSpc>
              <a:buFont typeface="Arial" panose="020B0604020202020204" pitchFamily="34" charset="0"/>
              <a:buChar char="•"/>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Modify the powerhouse to help flow control</a:t>
            </a:r>
          </a:p>
          <a:p>
            <a:pPr marL="914400" lvl="1" indent="-457200">
              <a:lnSpc>
                <a:spcPct val="107000"/>
              </a:lnSpc>
              <a:buFont typeface="Arial" panose="020B0604020202020204" pitchFamily="34" charset="0"/>
              <a:buChar char="•"/>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Seed impoundment immediately and manage invasive species for 3-5 years</a:t>
            </a:r>
          </a:p>
          <a:p>
            <a:pPr marL="914400" lvl="1" indent="-457200">
              <a:lnSpc>
                <a:spcPct val="107000"/>
              </a:lnSpc>
              <a:buFont typeface="Arial" panose="020B0604020202020204" pitchFamily="34" charset="0"/>
              <a:buChar char="•"/>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Lower sanitary sewer crossings as needed</a:t>
            </a:r>
          </a:p>
          <a:p>
            <a:pPr marL="914400" lvl="1" indent="-457200">
              <a:lnSpc>
                <a:spcPct val="107000"/>
              </a:lnSpc>
              <a:buFont typeface="Arial" panose="020B0604020202020204" pitchFamily="34" charset="0"/>
              <a:buChar char="•"/>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Implement sediment trapping as soon as possible and clean regularly</a:t>
            </a:r>
          </a:p>
          <a:p>
            <a:pPr marL="914400" lvl="1" indent="-457200">
              <a:lnSpc>
                <a:spcPct val="107000"/>
              </a:lnSpc>
              <a:buFont typeface="Arial" panose="020B0604020202020204" pitchFamily="34" charset="0"/>
              <a:buChar char="•"/>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Excavate a pilot channel in lakebed (55 foot wide trapezoidal channel)</a:t>
            </a:r>
          </a:p>
          <a:p>
            <a:pPr marL="914400" lvl="1" indent="-457200">
              <a:lnSpc>
                <a:spcPct val="107000"/>
              </a:lnSpc>
              <a:buFont typeface="Arial" panose="020B0604020202020204" pitchFamily="34" charset="0"/>
              <a:buChar char="•"/>
            </a:pPr>
            <a:r>
              <a:rPr lang="en-US"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Add more disposal sites along lake fringe, like along the Glen Park Access road</a:t>
            </a:r>
          </a:p>
          <a:p>
            <a:pPr marL="257175" indent="-257175">
              <a:lnSpc>
                <a:spcPct val="107000"/>
              </a:lnSpc>
              <a:buFont typeface="Symbol" panose="05050102010706020507" pitchFamily="18" charset="2"/>
              <a:buChar char=""/>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p:cNvSpPr>
            <a:spLocks noGrp="1"/>
          </p:cNvSpPr>
          <p:nvPr>
            <p:ph type="title" idx="4294967295"/>
          </p:nvPr>
        </p:nvSpPr>
        <p:spPr>
          <a:xfrm>
            <a:off x="508794" y="237006"/>
            <a:ext cx="8126412" cy="1419778"/>
          </a:xfrm>
        </p:spPr>
        <p:txBody>
          <a:bodyPr>
            <a:normAutofit/>
          </a:bodyPr>
          <a:lstStyle/>
          <a:p>
            <a:pPr algn="ctr"/>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Trout Unlimited Consultation</a:t>
            </a:r>
          </a:p>
        </p:txBody>
      </p:sp>
    </p:spTree>
    <p:extLst>
      <p:ext uri="{BB962C8B-B14F-4D97-AF65-F5344CB8AC3E}">
        <p14:creationId xmlns:p14="http://schemas.microsoft.com/office/powerpoint/2010/main" val="317720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89C8B1-EF90-4DFC-A4B7-C0BCD3A1221F}"/>
              </a:ext>
            </a:extLst>
          </p:cNvPr>
          <p:cNvPicPr>
            <a:picLocks noChangeAspect="1"/>
          </p:cNvPicPr>
          <p:nvPr/>
        </p:nvPicPr>
        <p:blipFill>
          <a:blip r:embed="rId3"/>
          <a:stretch>
            <a:fillRect/>
          </a:stretch>
        </p:blipFill>
        <p:spPr>
          <a:xfrm>
            <a:off x="0" y="272044"/>
            <a:ext cx="9144000" cy="6313911"/>
          </a:xfrm>
          <a:prstGeom prst="rect">
            <a:avLst/>
          </a:prstGeom>
        </p:spPr>
      </p:pic>
    </p:spTree>
    <p:extLst>
      <p:ext uri="{BB962C8B-B14F-4D97-AF65-F5344CB8AC3E}">
        <p14:creationId xmlns:p14="http://schemas.microsoft.com/office/powerpoint/2010/main" val="212027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0935" y="1579455"/>
            <a:ext cx="7108329" cy="2612254"/>
          </a:xfrm>
          <a:prstGeom prst="rect">
            <a:avLst/>
          </a:prstGeom>
          <a:ln>
            <a:noFill/>
          </a:ln>
        </p:spPr>
        <p:txBody>
          <a:bodyPr wrap="square">
            <a:spAutoFit/>
          </a:bodyPr>
          <a:lstStyle/>
          <a:p>
            <a:pPr>
              <a:lnSpc>
                <a:spcPct val="107000"/>
              </a:lnSpc>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Pete Haug, PE</a:t>
            </a:r>
          </a:p>
          <a:p>
            <a:pPr>
              <a:lnSpc>
                <a:spcPct val="107000"/>
              </a:lnSpc>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Senior Project Manager</a:t>
            </a:r>
          </a:p>
          <a:p>
            <a:pPr>
              <a:lnSpc>
                <a:spcPct val="107000"/>
              </a:lnSpc>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Ayres</a:t>
            </a:r>
          </a:p>
          <a:p>
            <a:pPr>
              <a:lnSpc>
                <a:spcPct val="107000"/>
              </a:lnSpc>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E: haugp@ayresassociates.com </a:t>
            </a:r>
          </a:p>
          <a:p>
            <a:pPr>
              <a:lnSpc>
                <a:spcPct val="107000"/>
              </a:lnSpc>
            </a:pPr>
            <a:endPar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Symbol" panose="05050102010706020507" pitchFamily="18" charset="2"/>
              <a:buChar char=""/>
            </a:pPr>
            <a:endPar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a:xfrm>
            <a:off x="880935" y="760086"/>
            <a:ext cx="7886700" cy="876355"/>
          </a:xfrm>
        </p:spPr>
        <p:txBody>
          <a:bodyPr>
            <a:normAutofit/>
          </a:bodyPr>
          <a:lstStyle/>
          <a:p>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Introductions</a:t>
            </a:r>
            <a:endParaRPr lang="en-US" dirty="0">
              <a:solidFill>
                <a:srgbClr val="002060"/>
              </a:solidFill>
              <a:latin typeface="Calibri" panose="020F0502020204030204" pitchFamily="34" charset="0"/>
            </a:endParaRPr>
          </a:p>
        </p:txBody>
      </p:sp>
    </p:spTree>
    <p:extLst>
      <p:ext uri="{BB962C8B-B14F-4D97-AF65-F5344CB8AC3E}">
        <p14:creationId xmlns:p14="http://schemas.microsoft.com/office/powerpoint/2010/main" val="48949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ree, water, river, nature&#10;&#10;Description automatically generated">
            <a:extLst>
              <a:ext uri="{FF2B5EF4-FFF2-40B4-BE49-F238E27FC236}">
                <a16:creationId xmlns:a16="http://schemas.microsoft.com/office/drawing/2014/main" id="{14FF5BB2-844A-4F19-BDB8-9600D57F8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3095"/>
            <a:ext cx="9144000" cy="5115775"/>
          </a:xfrm>
          <a:prstGeom prst="rect">
            <a:avLst/>
          </a:prstGeom>
        </p:spPr>
      </p:pic>
      <p:pic>
        <p:nvPicPr>
          <p:cNvPr id="15" name="Picture 14" descr="A body of water surrounded by trees&#10;&#10;Description automatically generated with medium confidence">
            <a:extLst>
              <a:ext uri="{FF2B5EF4-FFF2-40B4-BE49-F238E27FC236}">
                <a16:creationId xmlns:a16="http://schemas.microsoft.com/office/drawing/2014/main" id="{0608E46C-75BC-4453-9FF7-421CE9D1BB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67319"/>
            <a:ext cx="9144000" cy="5123361"/>
          </a:xfrm>
          <a:prstGeom prst="rect">
            <a:avLst/>
          </a:prstGeom>
        </p:spPr>
      </p:pic>
      <p:pic>
        <p:nvPicPr>
          <p:cNvPr id="17" name="Picture 16" descr="A picture containing text, water, nature, river&#10;&#10;Description automatically generated">
            <a:extLst>
              <a:ext uri="{FF2B5EF4-FFF2-40B4-BE49-F238E27FC236}">
                <a16:creationId xmlns:a16="http://schemas.microsoft.com/office/drawing/2014/main" id="{17BB3BCB-CE5F-4E60-90A9-1878DC5F8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80643"/>
            <a:ext cx="9144000" cy="5096714"/>
          </a:xfrm>
          <a:prstGeom prst="rect">
            <a:avLst/>
          </a:prstGeom>
        </p:spPr>
      </p:pic>
      <p:pic>
        <p:nvPicPr>
          <p:cNvPr id="19" name="Picture 18" descr="A body of water surrounded by trees&#10;&#10;Description automatically generated with medium confidence">
            <a:extLst>
              <a:ext uri="{FF2B5EF4-FFF2-40B4-BE49-F238E27FC236}">
                <a16:creationId xmlns:a16="http://schemas.microsoft.com/office/drawing/2014/main" id="{46A93DAD-A007-43D0-AA10-59F8DE1BE6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56238"/>
            <a:ext cx="9144000" cy="5145523"/>
          </a:xfrm>
          <a:prstGeom prst="rect">
            <a:avLst/>
          </a:prstGeom>
        </p:spPr>
      </p:pic>
      <p:pic>
        <p:nvPicPr>
          <p:cNvPr id="21" name="Picture 20" descr="A picture containing outdoor, water, nature&#10;&#10;Description automatically generated">
            <a:extLst>
              <a:ext uri="{FF2B5EF4-FFF2-40B4-BE49-F238E27FC236}">
                <a16:creationId xmlns:a16="http://schemas.microsoft.com/office/drawing/2014/main" id="{C04D93EB-B3D6-4469-A88B-B7B3188128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68322"/>
            <a:ext cx="9144000" cy="5121356"/>
          </a:xfrm>
          <a:prstGeom prst="rect">
            <a:avLst/>
          </a:prstGeom>
        </p:spPr>
      </p:pic>
      <p:pic>
        <p:nvPicPr>
          <p:cNvPr id="5" name="Picture 4" descr="A picture containing outdoor, sky, tree&#10;&#10;Description automatically generated">
            <a:extLst>
              <a:ext uri="{FF2B5EF4-FFF2-40B4-BE49-F238E27FC236}">
                <a16:creationId xmlns:a16="http://schemas.microsoft.com/office/drawing/2014/main" id="{F572C30B-21A6-411C-B5B2-17D179A6C9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376" b="31269"/>
          <a:stretch/>
        </p:blipFill>
        <p:spPr>
          <a:xfrm>
            <a:off x="0" y="2039084"/>
            <a:ext cx="9144383" cy="4070725"/>
          </a:xfrm>
          <a:prstGeom prst="rect">
            <a:avLst/>
          </a:prstGeom>
        </p:spPr>
      </p:pic>
      <p:pic>
        <p:nvPicPr>
          <p:cNvPr id="25" name="Picture 24" descr="A picture containing outdoor, sky, grass, nature&#10;&#10;Description automatically generated">
            <a:extLst>
              <a:ext uri="{FF2B5EF4-FFF2-40B4-BE49-F238E27FC236}">
                <a16:creationId xmlns:a16="http://schemas.microsoft.com/office/drawing/2014/main" id="{E67C4605-2E09-464D-9F72-0B037684B2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860501"/>
            <a:ext cx="9144000" cy="5136998"/>
          </a:xfrm>
          <a:prstGeom prst="rect">
            <a:avLst/>
          </a:prstGeom>
        </p:spPr>
      </p:pic>
      <p:pic>
        <p:nvPicPr>
          <p:cNvPr id="27" name="Picture 26" descr="A picture containing text, grass, sky, outdoor&#10;&#10;Description automatically generated">
            <a:extLst>
              <a:ext uri="{FF2B5EF4-FFF2-40B4-BE49-F238E27FC236}">
                <a16:creationId xmlns:a16="http://schemas.microsoft.com/office/drawing/2014/main" id="{E82A53E7-9058-480F-9276-E43F4A347A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846467"/>
            <a:ext cx="9144000" cy="5165066"/>
          </a:xfrm>
          <a:prstGeom prst="rect">
            <a:avLst/>
          </a:prstGeom>
        </p:spPr>
      </p:pic>
      <p:pic>
        <p:nvPicPr>
          <p:cNvPr id="29" name="Picture 28" descr="A picture containing grass, outdoor, way, road&#10;&#10;Description automatically generated">
            <a:extLst>
              <a:ext uri="{FF2B5EF4-FFF2-40B4-BE49-F238E27FC236}">
                <a16:creationId xmlns:a16="http://schemas.microsoft.com/office/drawing/2014/main" id="{E4E2B89B-BE2B-4600-831C-ECAE4D250E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858036"/>
            <a:ext cx="9144000" cy="5141927"/>
          </a:xfrm>
          <a:prstGeom prst="rect">
            <a:avLst/>
          </a:prstGeom>
        </p:spPr>
      </p:pic>
      <p:pic>
        <p:nvPicPr>
          <p:cNvPr id="31" name="Picture 30" descr="A picture containing sky, outdoor, nature, mountain&#10;&#10;Description automatically generated">
            <a:extLst>
              <a:ext uri="{FF2B5EF4-FFF2-40B4-BE49-F238E27FC236}">
                <a16:creationId xmlns:a16="http://schemas.microsoft.com/office/drawing/2014/main" id="{069E35FA-393B-4D31-BB17-FB48DE5971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852771"/>
            <a:ext cx="9144000" cy="5152458"/>
          </a:xfrm>
          <a:prstGeom prst="rect">
            <a:avLst/>
          </a:prstGeom>
        </p:spPr>
      </p:pic>
      <p:pic>
        <p:nvPicPr>
          <p:cNvPr id="33" name="Picture 32" descr="A picture containing outdoor, nature&#10;&#10;Description automatically generated">
            <a:extLst>
              <a:ext uri="{FF2B5EF4-FFF2-40B4-BE49-F238E27FC236}">
                <a16:creationId xmlns:a16="http://schemas.microsoft.com/office/drawing/2014/main" id="{D6BC6FA4-FC17-463C-991D-1E3AC3AB8DD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855120"/>
            <a:ext cx="9144000" cy="5147760"/>
          </a:xfrm>
          <a:prstGeom prst="rect">
            <a:avLst/>
          </a:prstGeom>
        </p:spPr>
      </p:pic>
      <p:pic>
        <p:nvPicPr>
          <p:cNvPr id="35" name="Picture 34" descr="A picture containing nature&#10;&#10;Description automatically generated">
            <a:extLst>
              <a:ext uri="{FF2B5EF4-FFF2-40B4-BE49-F238E27FC236}">
                <a16:creationId xmlns:a16="http://schemas.microsoft.com/office/drawing/2014/main" id="{5BFCCFFC-8389-417E-BAD9-DBC88A04177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866532"/>
            <a:ext cx="9144000" cy="5124935"/>
          </a:xfrm>
          <a:prstGeom prst="rect">
            <a:avLst/>
          </a:prstGeom>
        </p:spPr>
      </p:pic>
      <p:pic>
        <p:nvPicPr>
          <p:cNvPr id="37" name="Picture 36" descr="A picture containing text, snow, outdoor, shore&#10;&#10;Description automatically generated">
            <a:extLst>
              <a:ext uri="{FF2B5EF4-FFF2-40B4-BE49-F238E27FC236}">
                <a16:creationId xmlns:a16="http://schemas.microsoft.com/office/drawing/2014/main" id="{066F3C3C-C035-4555-918D-F3ACE016E3B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872632"/>
            <a:ext cx="9144000" cy="5112736"/>
          </a:xfrm>
          <a:prstGeom prst="rect">
            <a:avLst/>
          </a:prstGeom>
        </p:spPr>
      </p:pic>
      <p:pic>
        <p:nvPicPr>
          <p:cNvPr id="39" name="Picture 38" descr="A picture containing sky, outdoor, nature, dirt&#10;&#10;Description automatically generated">
            <a:extLst>
              <a:ext uri="{FF2B5EF4-FFF2-40B4-BE49-F238E27FC236}">
                <a16:creationId xmlns:a16="http://schemas.microsoft.com/office/drawing/2014/main" id="{32D3FC80-8420-447D-B982-7C89E181706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836059"/>
            <a:ext cx="9144000" cy="4188542"/>
          </a:xfrm>
          <a:prstGeom prst="rect">
            <a:avLst/>
          </a:prstGeom>
        </p:spPr>
      </p:pic>
      <p:pic>
        <p:nvPicPr>
          <p:cNvPr id="41" name="Picture 40">
            <a:extLst>
              <a:ext uri="{FF2B5EF4-FFF2-40B4-BE49-F238E27FC236}">
                <a16:creationId xmlns:a16="http://schemas.microsoft.com/office/drawing/2014/main" id="{4FEC2ED4-F4B3-45E6-889F-828CF9CDD461}"/>
              </a:ext>
            </a:extLst>
          </p:cNvPr>
          <p:cNvPicPr>
            <a:picLocks noChangeAspect="1"/>
          </p:cNvPicPr>
          <p:nvPr/>
        </p:nvPicPr>
        <p:blipFill>
          <a:blip r:embed="rId17"/>
          <a:stretch>
            <a:fillRect/>
          </a:stretch>
        </p:blipFill>
        <p:spPr>
          <a:xfrm>
            <a:off x="0" y="827406"/>
            <a:ext cx="9144000" cy="4973053"/>
          </a:xfrm>
          <a:prstGeom prst="rect">
            <a:avLst/>
          </a:prstGeom>
        </p:spPr>
      </p:pic>
      <p:sp>
        <p:nvSpPr>
          <p:cNvPr id="42" name="Title 2">
            <a:extLst>
              <a:ext uri="{FF2B5EF4-FFF2-40B4-BE49-F238E27FC236}">
                <a16:creationId xmlns:a16="http://schemas.microsoft.com/office/drawing/2014/main" id="{53CA8548-15A0-4AD4-B009-7273CCE6760D}"/>
              </a:ext>
            </a:extLst>
          </p:cNvPr>
          <p:cNvSpPr txBox="1">
            <a:spLocks/>
          </p:cNvSpPr>
          <p:nvPr/>
        </p:nvSpPr>
        <p:spPr>
          <a:xfrm>
            <a:off x="715752" y="181186"/>
            <a:ext cx="7886700" cy="876355"/>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6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Kinni</a:t>
            </a:r>
            <a:r>
              <a:rPr lang="en-US"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Corridor Committee graciously provided regular drone footage from River Sky Drones.</a:t>
            </a:r>
          </a:p>
          <a:p>
            <a:r>
              <a:rPr lang="en-US"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Images below are from https://www.youtube.com/channel/UCB-jCo-8r4iQVowaFzC1UhQ/videos</a:t>
            </a:r>
            <a:endParaRPr lang="en-US" sz="16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61638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08794" y="237006"/>
            <a:ext cx="8126412" cy="1419778"/>
          </a:xfrm>
        </p:spPr>
        <p:txBody>
          <a:bodyPr>
            <a:normAutofit/>
          </a:bodyPr>
          <a:lstStyle/>
          <a:p>
            <a:pPr algn="ctr"/>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October Dam Inspection</a:t>
            </a:r>
          </a:p>
        </p:txBody>
      </p:sp>
      <p:sp>
        <p:nvSpPr>
          <p:cNvPr id="8" name="Rectangle 7">
            <a:extLst>
              <a:ext uri="{FF2B5EF4-FFF2-40B4-BE49-F238E27FC236}">
                <a16:creationId xmlns:a16="http://schemas.microsoft.com/office/drawing/2014/main" id="{BF1CCC46-0F21-4B67-A159-D363A05C79BA}"/>
              </a:ext>
            </a:extLst>
          </p:cNvPr>
          <p:cNvSpPr/>
          <p:nvPr/>
        </p:nvSpPr>
        <p:spPr>
          <a:xfrm>
            <a:off x="1228563" y="1798186"/>
            <a:ext cx="7108329" cy="1336520"/>
          </a:xfrm>
          <a:prstGeom prst="rect">
            <a:avLst/>
          </a:prstGeom>
        </p:spPr>
        <p:txBody>
          <a:bodyPr wrap="square">
            <a:spAutoFit/>
          </a:bodyPr>
          <a:lstStyle/>
          <a:p>
            <a:pPr>
              <a:lnSpc>
                <a:spcPct val="107000"/>
              </a:lnSpc>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  Concern – right abutment concrete loss, highly fractured bedrock, loss of ability to keep winter pool high enough to prevent ice formation on post-tensioned spillway concrete.</a:t>
            </a:r>
          </a:p>
          <a:p>
            <a:pPr marL="257175" indent="-257175">
              <a:lnSpc>
                <a:spcPct val="107000"/>
              </a:lnSpc>
              <a:buFont typeface="Symbol" panose="05050102010706020507" pitchFamily="18" charset="2"/>
              <a:buChar char=""/>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CDCC406-7826-4C7C-846F-11AE8FFC0CD8}"/>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895600" y="2953544"/>
            <a:ext cx="6134100" cy="3466782"/>
          </a:xfrm>
          <a:prstGeom prst="rect">
            <a:avLst/>
          </a:prstGeom>
          <a:noFill/>
          <a:ln>
            <a:solidFill>
              <a:schemeClr val="tx1"/>
            </a:solidFill>
          </a:ln>
        </p:spPr>
      </p:pic>
      <p:pic>
        <p:nvPicPr>
          <p:cNvPr id="7" name="Picture 6">
            <a:extLst>
              <a:ext uri="{FF2B5EF4-FFF2-40B4-BE49-F238E27FC236}">
                <a16:creationId xmlns:a16="http://schemas.microsoft.com/office/drawing/2014/main" id="{A66938A4-3F0A-46B1-AA4E-4949ED446FF2}"/>
              </a:ext>
            </a:extLst>
          </p:cNvPr>
          <p:cNvPicPr/>
          <p:nvPr/>
        </p:nvPicPr>
        <p:blipFill>
          <a:blip r:embed="rId4" cstate="print">
            <a:extLst>
              <a:ext uri="{28A0092B-C50C-407E-A947-70E740481C1C}">
                <a14:useLocalDpi xmlns:a14="http://schemas.microsoft.com/office/drawing/2010/main"/>
              </a:ext>
            </a:extLst>
          </a:blip>
          <a:stretch>
            <a:fillRect/>
          </a:stretch>
        </p:blipFill>
        <p:spPr>
          <a:xfrm>
            <a:off x="269875" y="2953544"/>
            <a:ext cx="2527299" cy="1748633"/>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9" name="Picture 8">
            <a:extLst>
              <a:ext uri="{FF2B5EF4-FFF2-40B4-BE49-F238E27FC236}">
                <a16:creationId xmlns:a16="http://schemas.microsoft.com/office/drawing/2014/main" id="{45E7907C-691F-4F1B-B6A2-771848F24655}"/>
              </a:ext>
            </a:extLst>
          </p:cNvPr>
          <p:cNvPicPr/>
          <p:nvPr/>
        </p:nvPicPr>
        <p:blipFill>
          <a:blip r:embed="rId5" cstate="print">
            <a:extLst>
              <a:ext uri="{28A0092B-C50C-407E-A947-70E740481C1C}">
                <a14:useLocalDpi xmlns:a14="http://schemas.microsoft.com/office/drawing/2010/main"/>
              </a:ext>
            </a:extLst>
          </a:blip>
          <a:stretch>
            <a:fillRect/>
          </a:stretch>
        </p:blipFill>
        <p:spPr>
          <a:xfrm>
            <a:off x="269874" y="4770278"/>
            <a:ext cx="2527299" cy="1650048"/>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2" name="TextBox 1">
            <a:extLst>
              <a:ext uri="{FF2B5EF4-FFF2-40B4-BE49-F238E27FC236}">
                <a16:creationId xmlns:a16="http://schemas.microsoft.com/office/drawing/2014/main" id="{883A7C24-3864-44F0-97A7-3DC8B34F4851}"/>
              </a:ext>
            </a:extLst>
          </p:cNvPr>
          <p:cNvSpPr txBox="1"/>
          <p:nvPr/>
        </p:nvSpPr>
        <p:spPr>
          <a:xfrm>
            <a:off x="1934988" y="4290064"/>
            <a:ext cx="652743" cy="369332"/>
          </a:xfrm>
          <a:prstGeom prst="rect">
            <a:avLst/>
          </a:prstGeom>
          <a:noFill/>
        </p:spPr>
        <p:txBody>
          <a:bodyPr wrap="none" rtlCol="0">
            <a:spAutoFit/>
          </a:bodyPr>
          <a:lstStyle/>
          <a:p>
            <a:r>
              <a:rPr lang="en-US" dirty="0">
                <a:solidFill>
                  <a:schemeClr val="bg1"/>
                </a:solidFill>
              </a:rPr>
              <a:t>2015</a:t>
            </a:r>
          </a:p>
        </p:txBody>
      </p:sp>
      <p:sp>
        <p:nvSpPr>
          <p:cNvPr id="10" name="TextBox 9">
            <a:extLst>
              <a:ext uri="{FF2B5EF4-FFF2-40B4-BE49-F238E27FC236}">
                <a16:creationId xmlns:a16="http://schemas.microsoft.com/office/drawing/2014/main" id="{C3D36B27-2C02-4A58-BBB0-8D021F30D035}"/>
              </a:ext>
            </a:extLst>
          </p:cNvPr>
          <p:cNvSpPr txBox="1"/>
          <p:nvPr/>
        </p:nvSpPr>
        <p:spPr>
          <a:xfrm>
            <a:off x="1921104" y="6019654"/>
            <a:ext cx="652743" cy="369332"/>
          </a:xfrm>
          <a:prstGeom prst="rect">
            <a:avLst/>
          </a:prstGeom>
          <a:noFill/>
        </p:spPr>
        <p:txBody>
          <a:bodyPr wrap="none" rtlCol="0">
            <a:spAutoFit/>
          </a:bodyPr>
          <a:lstStyle/>
          <a:p>
            <a:r>
              <a:rPr lang="en-US" dirty="0">
                <a:solidFill>
                  <a:schemeClr val="bg1"/>
                </a:solidFill>
              </a:rPr>
              <a:t>2015</a:t>
            </a:r>
          </a:p>
        </p:txBody>
      </p:sp>
      <p:sp>
        <p:nvSpPr>
          <p:cNvPr id="11" name="TextBox 10">
            <a:extLst>
              <a:ext uri="{FF2B5EF4-FFF2-40B4-BE49-F238E27FC236}">
                <a16:creationId xmlns:a16="http://schemas.microsoft.com/office/drawing/2014/main" id="{BA107432-635C-4631-BD40-E7C0AF6E151E}"/>
              </a:ext>
            </a:extLst>
          </p:cNvPr>
          <p:cNvSpPr txBox="1"/>
          <p:nvPr/>
        </p:nvSpPr>
        <p:spPr>
          <a:xfrm>
            <a:off x="8010520" y="5917302"/>
            <a:ext cx="652743" cy="369332"/>
          </a:xfrm>
          <a:prstGeom prst="rect">
            <a:avLst/>
          </a:prstGeom>
          <a:noFill/>
        </p:spPr>
        <p:txBody>
          <a:bodyPr wrap="none" rtlCol="0">
            <a:spAutoFit/>
          </a:bodyPr>
          <a:lstStyle/>
          <a:p>
            <a:r>
              <a:rPr lang="en-US" dirty="0">
                <a:solidFill>
                  <a:schemeClr val="bg1"/>
                </a:solidFill>
              </a:rPr>
              <a:t>2020</a:t>
            </a:r>
          </a:p>
        </p:txBody>
      </p:sp>
    </p:spTree>
    <p:extLst>
      <p:ext uri="{BB962C8B-B14F-4D97-AF65-F5344CB8AC3E}">
        <p14:creationId xmlns:p14="http://schemas.microsoft.com/office/powerpoint/2010/main" val="241920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08794" y="237006"/>
            <a:ext cx="8126412" cy="1419778"/>
          </a:xfrm>
        </p:spPr>
        <p:txBody>
          <a:bodyPr>
            <a:normAutofit/>
          </a:bodyPr>
          <a:lstStyle/>
          <a:p>
            <a:pPr algn="ctr"/>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October Dam Inspection</a:t>
            </a:r>
          </a:p>
        </p:txBody>
      </p:sp>
      <p:sp>
        <p:nvSpPr>
          <p:cNvPr id="8" name="Rectangle 7">
            <a:extLst>
              <a:ext uri="{FF2B5EF4-FFF2-40B4-BE49-F238E27FC236}">
                <a16:creationId xmlns:a16="http://schemas.microsoft.com/office/drawing/2014/main" id="{BF1CCC46-0F21-4B67-A159-D363A05C79BA}"/>
              </a:ext>
            </a:extLst>
          </p:cNvPr>
          <p:cNvSpPr/>
          <p:nvPr/>
        </p:nvSpPr>
        <p:spPr>
          <a:xfrm>
            <a:off x="1228563" y="1798186"/>
            <a:ext cx="7108329" cy="974241"/>
          </a:xfrm>
          <a:prstGeom prst="rect">
            <a:avLst/>
          </a:prstGeom>
        </p:spPr>
        <p:txBody>
          <a:bodyPr wrap="square">
            <a:spAutoFit/>
          </a:bodyPr>
          <a:lstStyle/>
          <a:p>
            <a:pPr>
              <a:lnSpc>
                <a:spcPct val="107000"/>
              </a:lnSpc>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2.  Concern – bent gate hoist stem, bent gate strut, and bent structural strap.  Difficult operability.</a:t>
            </a:r>
          </a:p>
          <a:p>
            <a:pPr marL="257175" indent="-257175">
              <a:lnSpc>
                <a:spcPct val="107000"/>
              </a:lnSpc>
              <a:buFont typeface="Symbol" panose="05050102010706020507" pitchFamily="18" charset="2"/>
              <a:buChar char=""/>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12E23C6-52D4-4C2E-968A-6FAD7FC665B3}"/>
              </a:ext>
            </a:extLst>
          </p:cNvPr>
          <p:cNvPicPr>
            <a:picLocks noChangeAspect="1"/>
          </p:cNvPicPr>
          <p:nvPr/>
        </p:nvPicPr>
        <p:blipFill rotWithShape="1">
          <a:blip r:embed="rId3"/>
          <a:srcRect t="3334" r="8115" b="5473"/>
          <a:stretch/>
        </p:blipFill>
        <p:spPr>
          <a:xfrm rot="16200000">
            <a:off x="5094714" y="3148848"/>
            <a:ext cx="4101415" cy="2276636"/>
          </a:xfrm>
          <a:prstGeom prst="rect">
            <a:avLst/>
          </a:prstGeom>
          <a:ln>
            <a:solidFill>
              <a:schemeClr val="tx1"/>
            </a:solidFill>
          </a:ln>
        </p:spPr>
      </p:pic>
      <p:pic>
        <p:nvPicPr>
          <p:cNvPr id="7" name="Picture 6">
            <a:extLst>
              <a:ext uri="{FF2B5EF4-FFF2-40B4-BE49-F238E27FC236}">
                <a16:creationId xmlns:a16="http://schemas.microsoft.com/office/drawing/2014/main" id="{74B23F09-3878-4C30-980B-1FF72C3CA101}"/>
              </a:ext>
            </a:extLst>
          </p:cNvPr>
          <p:cNvPicPr>
            <a:picLocks noChangeAspect="1"/>
          </p:cNvPicPr>
          <p:nvPr/>
        </p:nvPicPr>
        <p:blipFill rotWithShape="1">
          <a:blip r:embed="rId4"/>
          <a:srcRect l="19279" r="9616"/>
          <a:stretch/>
        </p:blipFill>
        <p:spPr>
          <a:xfrm>
            <a:off x="971551" y="2591230"/>
            <a:ext cx="4730750" cy="3746644"/>
          </a:xfrm>
          <a:prstGeom prst="rect">
            <a:avLst/>
          </a:prstGeom>
          <a:ln>
            <a:solidFill>
              <a:schemeClr val="tx1"/>
            </a:solidFill>
          </a:ln>
        </p:spPr>
      </p:pic>
      <p:sp>
        <p:nvSpPr>
          <p:cNvPr id="6" name="TextBox 5">
            <a:extLst>
              <a:ext uri="{FF2B5EF4-FFF2-40B4-BE49-F238E27FC236}">
                <a16:creationId xmlns:a16="http://schemas.microsoft.com/office/drawing/2014/main" id="{DF0FCB58-ECE8-4E61-A76D-766423374F26}"/>
              </a:ext>
            </a:extLst>
          </p:cNvPr>
          <p:cNvSpPr txBox="1"/>
          <p:nvPr/>
        </p:nvSpPr>
        <p:spPr>
          <a:xfrm>
            <a:off x="1592826" y="6337874"/>
            <a:ext cx="7042380" cy="369332"/>
          </a:xfrm>
          <a:prstGeom prst="rect">
            <a:avLst/>
          </a:prstGeom>
          <a:noFill/>
        </p:spPr>
        <p:txBody>
          <a:bodyPr wrap="square" rtlCol="0">
            <a:spAutoFit/>
          </a:bodyPr>
          <a:lstStyle/>
          <a:p>
            <a:r>
              <a:rPr lang="en-US" dirty="0">
                <a:solidFill>
                  <a:schemeClr val="bg1"/>
                </a:solidFill>
              </a:rPr>
              <a:t>Looking downstream                                               Looking downward</a:t>
            </a:r>
          </a:p>
        </p:txBody>
      </p:sp>
    </p:spTree>
    <p:extLst>
      <p:ext uri="{BB962C8B-B14F-4D97-AF65-F5344CB8AC3E}">
        <p14:creationId xmlns:p14="http://schemas.microsoft.com/office/powerpoint/2010/main" val="36943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08794" y="237006"/>
            <a:ext cx="8126412" cy="1419778"/>
          </a:xfrm>
        </p:spPr>
        <p:txBody>
          <a:bodyPr>
            <a:normAutofit/>
          </a:bodyPr>
          <a:lstStyle/>
          <a:p>
            <a:pPr algn="ctr"/>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October Dam Inspection</a:t>
            </a:r>
          </a:p>
        </p:txBody>
      </p:sp>
      <p:pic>
        <p:nvPicPr>
          <p:cNvPr id="4" name="Picture 3">
            <a:extLst>
              <a:ext uri="{FF2B5EF4-FFF2-40B4-BE49-F238E27FC236}">
                <a16:creationId xmlns:a16="http://schemas.microsoft.com/office/drawing/2014/main" id="{9FBB33D1-712F-48F6-9E65-F8FF47B30560}"/>
              </a:ext>
            </a:extLst>
          </p:cNvPr>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26300" r="16900" b="15199"/>
          <a:stretch/>
        </p:blipFill>
        <p:spPr bwMode="auto">
          <a:xfrm>
            <a:off x="219075" y="2909888"/>
            <a:ext cx="8705850" cy="3429000"/>
          </a:xfrm>
          <a:prstGeom prst="rect">
            <a:avLst/>
          </a:prstGeom>
          <a:noFill/>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BF1CCC46-0F21-4B67-A159-D363A05C79BA}"/>
              </a:ext>
            </a:extLst>
          </p:cNvPr>
          <p:cNvSpPr/>
          <p:nvPr/>
        </p:nvSpPr>
        <p:spPr>
          <a:xfrm>
            <a:off x="1228563" y="1798186"/>
            <a:ext cx="7108329" cy="1336520"/>
          </a:xfrm>
          <a:prstGeom prst="rect">
            <a:avLst/>
          </a:prstGeom>
        </p:spPr>
        <p:txBody>
          <a:bodyPr wrap="square">
            <a:spAutoFit/>
          </a:bodyPr>
          <a:lstStyle/>
          <a:p>
            <a:pPr>
              <a:lnSpc>
                <a:spcPct val="107000"/>
              </a:lnSpc>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3.  Concern – continuous crack through sluiceway’s right wall, possibly due to ice forces pushing sluiceway downstream</a:t>
            </a:r>
          </a:p>
          <a:p>
            <a:pPr marL="257175" indent="-257175">
              <a:lnSpc>
                <a:spcPct val="107000"/>
              </a:lnSpc>
              <a:buFont typeface="Symbol" panose="05050102010706020507" pitchFamily="18" charset="2"/>
              <a:buChar char=""/>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F7A0862D-919C-4516-BA9A-8431B178B030}"/>
              </a:ext>
            </a:extLst>
          </p:cNvPr>
          <p:cNvSpPr/>
          <p:nvPr/>
        </p:nvSpPr>
        <p:spPr>
          <a:xfrm>
            <a:off x="190500" y="3490913"/>
            <a:ext cx="2419350" cy="762000"/>
          </a:xfrm>
          <a:custGeom>
            <a:avLst/>
            <a:gdLst>
              <a:gd name="connsiteX0" fmla="*/ 0 w 2419350"/>
              <a:gd name="connsiteY0" fmla="*/ 652462 h 762000"/>
              <a:gd name="connsiteX1" fmla="*/ 157163 w 2419350"/>
              <a:gd name="connsiteY1" fmla="*/ 638175 h 762000"/>
              <a:gd name="connsiteX2" fmla="*/ 276225 w 2419350"/>
              <a:gd name="connsiteY2" fmla="*/ 557212 h 762000"/>
              <a:gd name="connsiteX3" fmla="*/ 428625 w 2419350"/>
              <a:gd name="connsiteY3" fmla="*/ 442912 h 762000"/>
              <a:gd name="connsiteX4" fmla="*/ 542925 w 2419350"/>
              <a:gd name="connsiteY4" fmla="*/ 309562 h 762000"/>
              <a:gd name="connsiteX5" fmla="*/ 742950 w 2419350"/>
              <a:gd name="connsiteY5" fmla="*/ 209550 h 762000"/>
              <a:gd name="connsiteX6" fmla="*/ 871538 w 2419350"/>
              <a:gd name="connsiteY6" fmla="*/ 157162 h 762000"/>
              <a:gd name="connsiteX7" fmla="*/ 1038225 w 2419350"/>
              <a:gd name="connsiteY7" fmla="*/ 119062 h 762000"/>
              <a:gd name="connsiteX8" fmla="*/ 1157288 w 2419350"/>
              <a:gd name="connsiteY8" fmla="*/ 57150 h 762000"/>
              <a:gd name="connsiteX9" fmla="*/ 1295400 w 2419350"/>
              <a:gd name="connsiteY9" fmla="*/ 9525 h 762000"/>
              <a:gd name="connsiteX10" fmla="*/ 1466850 w 2419350"/>
              <a:gd name="connsiteY10" fmla="*/ 0 h 762000"/>
              <a:gd name="connsiteX11" fmla="*/ 2357438 w 2419350"/>
              <a:gd name="connsiteY11" fmla="*/ 85725 h 762000"/>
              <a:gd name="connsiteX12" fmla="*/ 2419350 w 2419350"/>
              <a:gd name="connsiteY12" fmla="*/ 195262 h 762000"/>
              <a:gd name="connsiteX13" fmla="*/ 1466850 w 2419350"/>
              <a:gd name="connsiteY13" fmla="*/ 104775 h 762000"/>
              <a:gd name="connsiteX14" fmla="*/ 1219200 w 2419350"/>
              <a:gd name="connsiteY14" fmla="*/ 147637 h 762000"/>
              <a:gd name="connsiteX15" fmla="*/ 1009650 w 2419350"/>
              <a:gd name="connsiteY15" fmla="*/ 280987 h 762000"/>
              <a:gd name="connsiteX16" fmla="*/ 785813 w 2419350"/>
              <a:gd name="connsiteY16" fmla="*/ 328612 h 762000"/>
              <a:gd name="connsiteX17" fmla="*/ 576263 w 2419350"/>
              <a:gd name="connsiteY17" fmla="*/ 442912 h 762000"/>
              <a:gd name="connsiteX18" fmla="*/ 361950 w 2419350"/>
              <a:gd name="connsiteY18" fmla="*/ 638175 h 762000"/>
              <a:gd name="connsiteX19" fmla="*/ 214313 w 2419350"/>
              <a:gd name="connsiteY19" fmla="*/ 728662 h 762000"/>
              <a:gd name="connsiteX20" fmla="*/ 19050 w 2419350"/>
              <a:gd name="connsiteY20" fmla="*/ 762000 h 762000"/>
              <a:gd name="connsiteX21" fmla="*/ 0 w 2419350"/>
              <a:gd name="connsiteY21" fmla="*/ 65246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9350" h="762000">
                <a:moveTo>
                  <a:pt x="0" y="652462"/>
                </a:moveTo>
                <a:lnTo>
                  <a:pt x="157163" y="638175"/>
                </a:lnTo>
                <a:lnTo>
                  <a:pt x="276225" y="557212"/>
                </a:lnTo>
                <a:lnTo>
                  <a:pt x="428625" y="442912"/>
                </a:lnTo>
                <a:lnTo>
                  <a:pt x="542925" y="309562"/>
                </a:lnTo>
                <a:lnTo>
                  <a:pt x="742950" y="209550"/>
                </a:lnTo>
                <a:lnTo>
                  <a:pt x="871538" y="157162"/>
                </a:lnTo>
                <a:lnTo>
                  <a:pt x="1038225" y="119062"/>
                </a:lnTo>
                <a:lnTo>
                  <a:pt x="1157288" y="57150"/>
                </a:lnTo>
                <a:lnTo>
                  <a:pt x="1295400" y="9525"/>
                </a:lnTo>
                <a:lnTo>
                  <a:pt x="1466850" y="0"/>
                </a:lnTo>
                <a:lnTo>
                  <a:pt x="2357438" y="85725"/>
                </a:lnTo>
                <a:lnTo>
                  <a:pt x="2419350" y="195262"/>
                </a:lnTo>
                <a:lnTo>
                  <a:pt x="1466850" y="104775"/>
                </a:lnTo>
                <a:lnTo>
                  <a:pt x="1219200" y="147637"/>
                </a:lnTo>
                <a:lnTo>
                  <a:pt x="1009650" y="280987"/>
                </a:lnTo>
                <a:lnTo>
                  <a:pt x="785813" y="328612"/>
                </a:lnTo>
                <a:lnTo>
                  <a:pt x="576263" y="442912"/>
                </a:lnTo>
                <a:lnTo>
                  <a:pt x="361950" y="638175"/>
                </a:lnTo>
                <a:lnTo>
                  <a:pt x="214313" y="728662"/>
                </a:lnTo>
                <a:lnTo>
                  <a:pt x="19050" y="762000"/>
                </a:lnTo>
                <a:lnTo>
                  <a:pt x="0" y="652462"/>
                </a:lnTo>
                <a:close/>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56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08794" y="237006"/>
            <a:ext cx="8126412" cy="1419778"/>
          </a:xfrm>
        </p:spPr>
        <p:txBody>
          <a:bodyPr>
            <a:normAutofit/>
          </a:bodyPr>
          <a:lstStyle/>
          <a:p>
            <a:pPr algn="ctr"/>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October Dam Inspection</a:t>
            </a:r>
          </a:p>
        </p:txBody>
      </p:sp>
      <p:sp>
        <p:nvSpPr>
          <p:cNvPr id="8" name="Rectangle 7">
            <a:extLst>
              <a:ext uri="{FF2B5EF4-FFF2-40B4-BE49-F238E27FC236}">
                <a16:creationId xmlns:a16="http://schemas.microsoft.com/office/drawing/2014/main" id="{BF1CCC46-0F21-4B67-A159-D363A05C79BA}"/>
              </a:ext>
            </a:extLst>
          </p:cNvPr>
          <p:cNvSpPr/>
          <p:nvPr/>
        </p:nvSpPr>
        <p:spPr>
          <a:xfrm>
            <a:off x="1228563" y="1798186"/>
            <a:ext cx="7108329" cy="974241"/>
          </a:xfrm>
          <a:prstGeom prst="rect">
            <a:avLst/>
          </a:prstGeom>
        </p:spPr>
        <p:txBody>
          <a:bodyPr wrap="square">
            <a:spAutoFit/>
          </a:bodyPr>
          <a:lstStyle/>
          <a:p>
            <a:pPr>
              <a:lnSpc>
                <a:spcPct val="107000"/>
              </a:lnSpc>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4.  Concern – </a:t>
            </a:r>
            <a:r>
              <a:rPr lang="en-US" sz="2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trashrack</a:t>
            </a: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plugged 50%, possibly to point where full powerhouse flow would result in </a:t>
            </a:r>
            <a:r>
              <a:rPr lang="en-US" sz="2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trashrack</a:t>
            </a: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buckling</a:t>
            </a:r>
          </a:p>
          <a:p>
            <a:pPr marL="257175" indent="-257175">
              <a:lnSpc>
                <a:spcPct val="107000"/>
              </a:lnSpc>
              <a:buFont typeface="Symbol" panose="05050102010706020507" pitchFamily="18" charset="2"/>
              <a:buChar char=""/>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C20B711-FCF1-4EE1-AAC5-1DD9C0FA4C4E}"/>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1400" y="2641600"/>
            <a:ext cx="7295492" cy="3726180"/>
          </a:xfrm>
          <a:prstGeom prst="rect">
            <a:avLst/>
          </a:prstGeom>
          <a:noFill/>
          <a:ln>
            <a:noFill/>
          </a:ln>
        </p:spPr>
      </p:pic>
    </p:spTree>
    <p:extLst>
      <p:ext uri="{BB962C8B-B14F-4D97-AF65-F5344CB8AC3E}">
        <p14:creationId xmlns:p14="http://schemas.microsoft.com/office/powerpoint/2010/main" val="377528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21508" y="1969267"/>
            <a:ext cx="7108329" cy="1336520"/>
          </a:xfrm>
          <a:prstGeom prst="rect">
            <a:avLst/>
          </a:prstGeom>
        </p:spPr>
        <p:txBody>
          <a:bodyPr wrap="square">
            <a:spAutoFit/>
          </a:bodyPr>
          <a:lstStyle/>
          <a:p>
            <a:pPr marL="457200" indent="-457200">
              <a:lnSpc>
                <a:spcPct val="107000"/>
              </a:lnSpc>
              <a:buFont typeface="+mj-lt"/>
              <a:buAutoNum type="arabicPeriod"/>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Kinnickinnic River is subject to floods larger than the sluiceway can handle, and both full lake and full drawdown conditions will face challenges during floods.</a:t>
            </a:r>
          </a:p>
          <a:p>
            <a:pPr>
              <a:lnSpc>
                <a:spcPct val="107000"/>
              </a:lnSpc>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p:cNvSpPr>
            <a:spLocks noGrp="1"/>
          </p:cNvSpPr>
          <p:nvPr>
            <p:ph type="title" idx="4294967295"/>
          </p:nvPr>
        </p:nvSpPr>
        <p:spPr>
          <a:xfrm>
            <a:off x="508794" y="237006"/>
            <a:ext cx="8126412" cy="1419778"/>
          </a:xfrm>
        </p:spPr>
        <p:txBody>
          <a:bodyPr>
            <a:normAutofit/>
          </a:bodyPr>
          <a:lstStyle/>
          <a:p>
            <a:pPr algn="ctr"/>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Lessons Learned in 2020</a:t>
            </a:r>
          </a:p>
        </p:txBody>
      </p:sp>
      <p:pic>
        <p:nvPicPr>
          <p:cNvPr id="6" name="Picture 5">
            <a:extLst>
              <a:ext uri="{FF2B5EF4-FFF2-40B4-BE49-F238E27FC236}">
                <a16:creationId xmlns:a16="http://schemas.microsoft.com/office/drawing/2014/main" id="{BABA3058-D378-48F0-A072-BD85B5A6A333}"/>
              </a:ext>
            </a:extLst>
          </p:cNvPr>
          <p:cNvPicPr>
            <a:picLocks noChangeAspect="1"/>
          </p:cNvPicPr>
          <p:nvPr/>
        </p:nvPicPr>
        <p:blipFill>
          <a:blip r:embed="rId3"/>
          <a:stretch>
            <a:fillRect/>
          </a:stretch>
        </p:blipFill>
        <p:spPr>
          <a:xfrm>
            <a:off x="82591" y="3066659"/>
            <a:ext cx="7397791" cy="3251047"/>
          </a:xfrm>
          <a:prstGeom prst="rect">
            <a:avLst/>
          </a:prstGeom>
        </p:spPr>
      </p:pic>
      <p:pic>
        <p:nvPicPr>
          <p:cNvPr id="4" name="Picture 3">
            <a:extLst>
              <a:ext uri="{FF2B5EF4-FFF2-40B4-BE49-F238E27FC236}">
                <a16:creationId xmlns:a16="http://schemas.microsoft.com/office/drawing/2014/main" id="{BD1092AC-5903-4A14-9338-DCD637D7324D}"/>
              </a:ext>
            </a:extLst>
          </p:cNvPr>
          <p:cNvPicPr>
            <a:picLocks noChangeAspect="1"/>
          </p:cNvPicPr>
          <p:nvPr/>
        </p:nvPicPr>
        <p:blipFill>
          <a:blip r:embed="rId4"/>
          <a:stretch>
            <a:fillRect/>
          </a:stretch>
        </p:blipFill>
        <p:spPr>
          <a:xfrm>
            <a:off x="6979242" y="5358380"/>
            <a:ext cx="1901190" cy="816708"/>
          </a:xfrm>
          <a:prstGeom prst="rect">
            <a:avLst/>
          </a:prstGeom>
        </p:spPr>
      </p:pic>
    </p:spTree>
    <p:extLst>
      <p:ext uri="{BB962C8B-B14F-4D97-AF65-F5344CB8AC3E}">
        <p14:creationId xmlns:p14="http://schemas.microsoft.com/office/powerpoint/2010/main" val="27065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21508" y="1969267"/>
            <a:ext cx="7108329" cy="1698798"/>
          </a:xfrm>
          <a:prstGeom prst="rect">
            <a:avLst/>
          </a:prstGeom>
        </p:spPr>
        <p:txBody>
          <a:bodyPr wrap="square">
            <a:spAutoFit/>
          </a:bodyPr>
          <a:lstStyle/>
          <a:p>
            <a:pPr marL="457200" indent="-457200">
              <a:lnSpc>
                <a:spcPct val="107000"/>
              </a:lnSpc>
              <a:buFont typeface="+mj-lt"/>
              <a:buAutoNum type="arabicPeriod" startAt="2"/>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 slow drawdown worked well for limiting sediment transport and turbidity</a:t>
            </a:r>
          </a:p>
          <a:p>
            <a:pPr marL="457200" indent="-457200">
              <a:lnSpc>
                <a:spcPct val="107000"/>
              </a:lnSpc>
              <a:buFont typeface="+mj-lt"/>
              <a:buAutoNum type="arabicPeriod" startAt="2"/>
            </a:pPr>
            <a:r>
              <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 rapid refill followed by fast drawdown (“lake bounce”) increases sediment release and turbidity levels</a:t>
            </a:r>
          </a:p>
          <a:p>
            <a:pPr marL="257175" indent="-257175">
              <a:lnSpc>
                <a:spcPct val="107000"/>
              </a:lnSpc>
              <a:buFont typeface="Symbol" panose="05050102010706020507" pitchFamily="18" charset="2"/>
              <a:buChar char=""/>
            </a:pP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p:cNvSpPr>
            <a:spLocks noGrp="1"/>
          </p:cNvSpPr>
          <p:nvPr>
            <p:ph type="title" idx="4294967295"/>
          </p:nvPr>
        </p:nvSpPr>
        <p:spPr>
          <a:xfrm>
            <a:off x="508794" y="237006"/>
            <a:ext cx="8126412" cy="1419778"/>
          </a:xfrm>
        </p:spPr>
        <p:txBody>
          <a:bodyPr>
            <a:normAutofit/>
          </a:bodyPr>
          <a:lstStyle/>
          <a:p>
            <a:pPr algn="ctr"/>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Lessons Learned in 2020</a:t>
            </a:r>
          </a:p>
        </p:txBody>
      </p:sp>
      <p:pic>
        <p:nvPicPr>
          <p:cNvPr id="5" name="Picture 4">
            <a:extLst>
              <a:ext uri="{FF2B5EF4-FFF2-40B4-BE49-F238E27FC236}">
                <a16:creationId xmlns:a16="http://schemas.microsoft.com/office/drawing/2014/main" id="{FCE01FDD-B1DD-40B6-AB27-139C7DE4DA6F}"/>
              </a:ext>
            </a:extLst>
          </p:cNvPr>
          <p:cNvPicPr>
            <a:picLocks noChangeAspect="1"/>
          </p:cNvPicPr>
          <p:nvPr/>
        </p:nvPicPr>
        <p:blipFill>
          <a:blip r:embed="rId3"/>
          <a:stretch>
            <a:fillRect/>
          </a:stretch>
        </p:blipFill>
        <p:spPr>
          <a:xfrm>
            <a:off x="1510235" y="3429000"/>
            <a:ext cx="5833012" cy="3045985"/>
          </a:xfrm>
          <a:prstGeom prst="rect">
            <a:avLst/>
          </a:prstGeom>
        </p:spPr>
      </p:pic>
      <p:sp>
        <p:nvSpPr>
          <p:cNvPr id="6" name="Rectangle 5">
            <a:extLst>
              <a:ext uri="{FF2B5EF4-FFF2-40B4-BE49-F238E27FC236}">
                <a16:creationId xmlns:a16="http://schemas.microsoft.com/office/drawing/2014/main" id="{20A04E39-4B52-43E1-84F8-9A31D308EAE6}"/>
              </a:ext>
            </a:extLst>
          </p:cNvPr>
          <p:cNvSpPr/>
          <p:nvPr/>
        </p:nvSpPr>
        <p:spPr>
          <a:xfrm>
            <a:off x="3014570" y="3668065"/>
            <a:ext cx="436553" cy="1877329"/>
          </a:xfrm>
          <a:prstGeom prst="rect">
            <a:avLst/>
          </a:prstGeom>
          <a:no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4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7E9D69E4F6B14C9CFB0E140698731B" ma:contentTypeVersion="10" ma:contentTypeDescription="Create a new document." ma:contentTypeScope="" ma:versionID="0522c621a6a72af5792d2a39739c5b4b">
  <xsd:schema xmlns:xsd="http://www.w3.org/2001/XMLSchema" xmlns:xs="http://www.w3.org/2001/XMLSchema" xmlns:p="http://schemas.microsoft.com/office/2006/metadata/properties" xmlns:ns3="752d1339-e0dd-4c7a-8988-40105cf26785" targetNamespace="http://schemas.microsoft.com/office/2006/metadata/properties" ma:root="true" ma:fieldsID="b7eb543b57e3cb9a754c893100bd6311" ns3:_="">
    <xsd:import namespace="752d1339-e0dd-4c7a-8988-40105cf2678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2d1339-e0dd-4c7a-8988-40105cf267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C6306D-CCC9-4CF0-AF51-30BFA0EE6333}">
  <ds:schemaRefs>
    <ds:schemaRef ds:uri="http://schemas.microsoft.com/sharepoint/v3/contenttype/forms"/>
  </ds:schemaRefs>
</ds:datastoreItem>
</file>

<file path=customXml/itemProps2.xml><?xml version="1.0" encoding="utf-8"?>
<ds:datastoreItem xmlns:ds="http://schemas.openxmlformats.org/officeDocument/2006/customXml" ds:itemID="{670BE625-380F-4DC8-A7FF-19BD46268B0F}">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752d1339-e0dd-4c7a-8988-40105cf26785"/>
    <ds:schemaRef ds:uri="http://www.w3.org/XML/1998/namespace"/>
    <ds:schemaRef ds:uri="http://purl.org/dc/dcmitype/"/>
  </ds:schemaRefs>
</ds:datastoreItem>
</file>

<file path=customXml/itemProps3.xml><?xml version="1.0" encoding="utf-8"?>
<ds:datastoreItem xmlns:ds="http://schemas.openxmlformats.org/officeDocument/2006/customXml" ds:itemID="{DC9040A8-62A2-4464-B7E7-7F989485C4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2d1339-e0dd-4c7a-8988-40105cf267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3046</TotalTime>
  <Words>688</Words>
  <Application>Microsoft Office PowerPoint</Application>
  <PresentationFormat>On-screen Show (4:3)</PresentationFormat>
  <Paragraphs>63</Paragraphs>
  <Slides>14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Symbol</vt:lpstr>
      <vt:lpstr>Wingdings 2</vt:lpstr>
      <vt:lpstr>HDOfficeLightV0</vt:lpstr>
      <vt:lpstr>Retrospect</vt:lpstr>
      <vt:lpstr>River Falls Hydroelectric Project  (FERC P-10489)  Powell Falls Dam Safety Inspection and Repair or Management Options  January 19, 2020 </vt:lpstr>
      <vt:lpstr>Introductions</vt:lpstr>
      <vt:lpstr>PowerPoint Presentation</vt:lpstr>
      <vt:lpstr>October Dam Inspection</vt:lpstr>
      <vt:lpstr>October Dam Inspection</vt:lpstr>
      <vt:lpstr>October Dam Inspection</vt:lpstr>
      <vt:lpstr>October Dam Inspection</vt:lpstr>
      <vt:lpstr>Lessons Learned in 2020</vt:lpstr>
      <vt:lpstr>Lessons Learned in 2020</vt:lpstr>
      <vt:lpstr>Options for Path Forward</vt:lpstr>
      <vt:lpstr>Options for Path Forward</vt:lpstr>
      <vt:lpstr>Wisconsin Department of Natural Resources Consultation</vt:lpstr>
      <vt:lpstr>Trout Unlimited Consultation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Krchnavek, Elizabeth</dc:creator>
  <cp:lastModifiedBy>Haug, Peter</cp:lastModifiedBy>
  <cp:revision>78</cp:revision>
  <dcterms:created xsi:type="dcterms:W3CDTF">2018-04-10T21:11:24Z</dcterms:created>
  <dcterms:modified xsi:type="dcterms:W3CDTF">2021-01-18T20:09:34Z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0x010100047E9D69E4F6B14C9CFB0E140698731B</vt:lpwstr>
  </property>
</Properties>
</file>